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0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78"/>
    <p:restoredTop sz="94673"/>
  </p:normalViewPr>
  <p:slideViewPr>
    <p:cSldViewPr snapToGrid="0">
      <p:cViewPr>
        <p:scale>
          <a:sx n="73" d="100"/>
          <a:sy n="73" d="100"/>
        </p:scale>
        <p:origin x="536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eg>
</file>

<file path=ppt/media/image3.JP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A576EF-9238-CF44-BDD5-54399F40CC5F}" type="datetimeFigureOut">
              <a:rPr lang="en-US" smtClean="0"/>
              <a:t>1/9/26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65406-89E4-BD41-AFF9-CBF5AE5A3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40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E3BD4-BFE5-77E4-7C31-E1640F403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C6B317-442E-3E39-F426-ADEB3637F7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4B0B5-B556-603D-8B3E-3DBAAA0D9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E1084-A8DB-E9F5-45F7-22AD0830E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519B8-7BE4-90D9-D5F1-FE32F134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09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2FB85-0D55-E9DF-9620-27F8404DD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6AFFDF-415F-198C-D21E-7734278977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4B359-59F1-2916-2A05-9EBDDBC4F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A015A-282B-F311-8954-C6507FD55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D2BA8-DDA8-BCF7-A2E1-B409C8C95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273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2B0A3B-88B4-D93E-0E86-C526E60FBF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B5ADA9-6BE3-45F4-12BD-D88ADB012E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8C672-86E4-2A40-C91D-EE8BD4166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DC347-01D9-4C92-7610-4AE779E3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E4AEF-5EB1-9E19-C4DC-F3835281D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687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7467F-AA6E-2B60-05E2-615682D40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F1BE0-0E28-FB5C-26E4-4CE0D6733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74DB9-FA31-ADFD-8BD5-1C769C5BB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D6202-CCAE-5436-7EDB-03F3178C5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AB392-D2F5-4FA8-D74F-938315CC4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230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4C166-E9A8-2C6D-CA02-3A410F204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F826E-8B8E-5DF7-8795-27C8D07B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C18AB-DE59-11AA-BD73-E5D91C075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FDA2C-8BEF-2FB3-20D2-758D886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5B3E5-27FD-0634-FAC0-F08387AAA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23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67122-8C44-48A6-5019-8F3476224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AFD24-DC04-43CD-0BDA-511711BEA3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70F534-A141-51ED-FF2C-65C1EC4B3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06C7E-490C-1511-25A0-3CBB5FB2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0B1400-4847-C87A-A200-8FA5BB95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AA97F-EB54-93C7-5A11-803546643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53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2B4D1-7836-22E8-FEC5-D2678C32E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70B4B-2254-ED2E-38AB-F7DE17440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0449B-9813-DE48-B8D1-F6D790927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5529B3-20FA-FB7D-3536-54FFC441FC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7B7354-7298-D12A-A947-07E7B1EC6C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4BF0E8-009B-71FA-53B9-8848F4BC2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76D084-0134-FC94-2AA2-0AB12F982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FFA047-9A9A-02B0-F8DA-DC10F953C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03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0DD9B-72B5-A0C7-608F-A8CF8E51C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73FAF9-6694-78C4-2DA0-22FFE42BE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E25D0B-C616-2A87-994A-B126AC6BC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9CCEF-2DF8-E6C6-F9E5-214A1030D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57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FDD0B9-2796-31FD-6676-401F1B4DF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CDC698-7408-7607-0DD1-14FCBEE15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DE8CB5-3F18-CB93-2F90-A944CFA8B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459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188B7-2BEE-89D5-103D-5401657BB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80B92-9E27-58F1-716D-F4587F8DF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092C1B-63C6-EE66-A720-7D56D61FA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6742E-468C-3A03-A3D8-DACCBEFFD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C14C8-E1E6-739F-2D2C-C9BAEA196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8A643-36B8-3D50-F92C-07EFDC386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987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D25A-3957-D0B6-DD14-4D50C26DE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132DD9-9F52-C787-40C1-A1CFD8B477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DA7AB8-6919-00B7-D14F-D8DE644A6B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9BF38-F618-C44D-C144-E3990339A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A5E76-AB71-BC7F-80E4-515CB7511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0BAB83-719C-824E-03A1-D18D35BF7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675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129C81-14BB-8408-8D9A-8AA5145E1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C5E6F-EA96-357A-DCDD-283D6D23D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1CE9E-7700-DC09-1F3C-A1553E81A9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BD89BE-DB63-4842-BCA1-CD5DE6DBE3E8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97061-7055-E046-1A13-AAB423C9D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32788-6E8F-673D-0455-005D6D5364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847026-AADA-AD4E-BB00-F730CA271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65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8C533E-3682-5512-C7D8-15CD4B108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1B7277-E30C-3229-D138-3F8D9FFFA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09520"/>
            <a:ext cx="9144000" cy="1381360"/>
          </a:xfrm>
        </p:spPr>
        <p:txBody>
          <a:bodyPr>
            <a:normAutofit fontScale="90000"/>
          </a:bodyPr>
          <a:lstStyle/>
          <a:p>
            <a:r>
              <a:rPr lang="en-US" dirty="0"/>
              <a:t>Key Definitions &amp; </a:t>
            </a:r>
            <a:br>
              <a:rPr lang="en-US" dirty="0"/>
            </a:br>
            <a:r>
              <a:rPr lang="en-US" dirty="0"/>
              <a:t>Some Important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886C4-4C2A-85F3-F9B6-5AC1609A48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67121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Larry Swatuk</a:t>
            </a:r>
          </a:p>
          <a:p>
            <a:r>
              <a:rPr lang="en-US" dirty="0">
                <a:solidFill>
                  <a:schemeClr val="bg1"/>
                </a:solidFill>
              </a:rPr>
              <a:t>Class 2 Part 2</a:t>
            </a:r>
          </a:p>
        </p:txBody>
      </p:sp>
    </p:spTree>
    <p:extLst>
      <p:ext uri="{BB962C8B-B14F-4D97-AF65-F5344CB8AC3E}">
        <p14:creationId xmlns:p14="http://schemas.microsoft.com/office/powerpoint/2010/main" val="464638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A4A4F-8EE8-E693-E4C0-FADED3678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C0D3B-2F06-30DA-506F-81A5644D4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b="1" dirty="0">
                <a:solidFill>
                  <a:srgbClr val="FF0000"/>
                </a:solidFill>
              </a:rPr>
              <a:t>Nature</a:t>
            </a:r>
            <a:r>
              <a:rPr lang="en-CA" dirty="0"/>
              <a:t> refers to the totality of phenomena that are </a:t>
            </a:r>
            <a:r>
              <a:rPr lang="en-CA" b="1" dirty="0"/>
              <a:t>not created by humans</a:t>
            </a:r>
            <a:r>
              <a:rPr lang="en-CA" dirty="0"/>
              <a:t>, often understood as the </a:t>
            </a:r>
            <a:r>
              <a:rPr lang="en-CA" b="1" dirty="0"/>
              <a:t>non-human world</a:t>
            </a:r>
            <a:r>
              <a:rPr lang="en-CA" dirty="0"/>
              <a:t> governed by physical, biological, and ecological processes.</a:t>
            </a:r>
          </a:p>
          <a:p>
            <a:r>
              <a:rPr lang="en-CA" dirty="0"/>
              <a:t>The </a:t>
            </a:r>
            <a:r>
              <a:rPr lang="en-CA" b="1" dirty="0">
                <a:solidFill>
                  <a:srgbClr val="FF0000"/>
                </a:solidFill>
              </a:rPr>
              <a:t>natural world</a:t>
            </a:r>
            <a:r>
              <a:rPr lang="en-CA" dirty="0"/>
              <a:t> is the </a:t>
            </a:r>
            <a:r>
              <a:rPr lang="en-CA" b="1" dirty="0"/>
              <a:t>observable, material manifestation of nature</a:t>
            </a:r>
            <a:r>
              <a:rPr lang="en-CA" dirty="0"/>
              <a:t>—the ecosystems, species, landscapes, and physical processes that exist independently of human construction.</a:t>
            </a:r>
          </a:p>
          <a:p>
            <a:r>
              <a:rPr lang="en-CA" dirty="0"/>
              <a:t>The </a:t>
            </a:r>
            <a:r>
              <a:rPr lang="en-CA" b="1" dirty="0">
                <a:solidFill>
                  <a:srgbClr val="FF0000"/>
                </a:solidFill>
              </a:rPr>
              <a:t>biosphere</a:t>
            </a:r>
            <a:r>
              <a:rPr lang="en-CA" dirty="0"/>
              <a:t> is the </a:t>
            </a:r>
            <a:r>
              <a:rPr lang="en-CA" b="1" dirty="0"/>
              <a:t>global, integrated system of all living organisms and the zones of Earth that support life</a:t>
            </a:r>
            <a:r>
              <a:rPr lang="en-CA" dirty="0"/>
              <a:t>.</a:t>
            </a:r>
          </a:p>
          <a:p>
            <a:r>
              <a:rPr lang="en-CA" dirty="0"/>
              <a:t>The </a:t>
            </a:r>
            <a:r>
              <a:rPr lang="en-CA" b="1" dirty="0">
                <a:solidFill>
                  <a:srgbClr val="FF0000"/>
                </a:solidFill>
              </a:rPr>
              <a:t>environment</a:t>
            </a:r>
            <a:r>
              <a:rPr lang="en-CA" dirty="0"/>
              <a:t> refers to the </a:t>
            </a:r>
            <a:r>
              <a:rPr lang="en-CA" b="1" dirty="0"/>
              <a:t>surrounding conditions—natural, built, social, and institutional—that affect organisms or societies</a:t>
            </a:r>
            <a:r>
              <a:rPr lang="en-CA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066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D604BB-40C7-12D9-DC02-3FC60F32E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“Natural Resources”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0240FC-E092-BB21-262A-3E9EC6BA1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641702"/>
            <a:ext cx="6894576" cy="3892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0B3FA-8A3B-CD0E-2547-2F26CEB75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r>
              <a:rPr lang="en-US" sz="2200" dirty="0"/>
              <a:t>Anthropocentric</a:t>
            </a:r>
          </a:p>
          <a:p>
            <a:r>
              <a:rPr lang="en-US" sz="2200" dirty="0"/>
              <a:t>Biocentric</a:t>
            </a:r>
          </a:p>
          <a:p>
            <a:r>
              <a:rPr lang="en-US" sz="2200" dirty="0"/>
              <a:t>Ecocentric</a:t>
            </a:r>
          </a:p>
        </p:txBody>
      </p:sp>
    </p:spTree>
    <p:extLst>
      <p:ext uri="{BB962C8B-B14F-4D97-AF65-F5344CB8AC3E}">
        <p14:creationId xmlns:p14="http://schemas.microsoft.com/office/powerpoint/2010/main" val="139377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iver flowing through a forest&#10;&#10;AI-generated content may be incorrect.">
            <a:extLst>
              <a:ext uri="{FF2B5EF4-FFF2-40B4-BE49-F238E27FC236}">
                <a16:creationId xmlns:a16="http://schemas.microsoft.com/office/drawing/2014/main" id="{52CAC3AD-65D7-D56E-0911-48321E83D6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65" r="4117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362293-4087-281C-463C-83ABBAB73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Different Perspectives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865AD-C75F-626F-84FA-46FE537F6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Ecocentric (system-</a:t>
            </a:r>
            <a:r>
              <a:rPr lang="en-US" sz="2000" dirty="0" err="1"/>
              <a:t>centred</a:t>
            </a:r>
            <a:r>
              <a:rPr lang="en-US" sz="2000" dirty="0"/>
              <a:t> value system)</a:t>
            </a:r>
          </a:p>
          <a:p>
            <a:pPr lvl="1"/>
            <a:r>
              <a:rPr lang="en-CA" sz="2000" b="1" dirty="0"/>
              <a:t>Natural resources</a:t>
            </a:r>
            <a:r>
              <a:rPr lang="en-CA" sz="2000" dirty="0"/>
              <a:t> are </a:t>
            </a:r>
            <a:r>
              <a:rPr lang="en-CA" sz="2000" b="1" dirty="0"/>
              <a:t>interdependent components of ecological systems—living and non-living—that together sustain the integrity, resilience, and functioning of the Earth’s life-support systems</a:t>
            </a:r>
            <a:r>
              <a:rPr lang="en-CA" sz="2000" dirty="0"/>
              <a:t>, of which humans are a part.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46341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iver flowing through a forest&#10;&#10;AI-generated content may be incorrect.">
            <a:extLst>
              <a:ext uri="{FF2B5EF4-FFF2-40B4-BE49-F238E27FC236}">
                <a16:creationId xmlns:a16="http://schemas.microsoft.com/office/drawing/2014/main" id="{E6051DB6-C10D-B29C-57EE-9B2C8520B1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113" b="28546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1D5572-54FE-8BAB-0616-4183CD38D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Different Perspectives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19171-CF8C-B660-F0F1-C97EF9616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Biocentric (life-</a:t>
            </a:r>
            <a:r>
              <a:rPr lang="en-US" sz="2000" dirty="0" err="1"/>
              <a:t>centred</a:t>
            </a:r>
            <a:r>
              <a:rPr lang="en-US" sz="2000" dirty="0"/>
              <a:t> value system)</a:t>
            </a:r>
          </a:p>
          <a:p>
            <a:pPr lvl="1"/>
            <a:r>
              <a:rPr lang="en-CA" sz="2000" b="1" dirty="0"/>
              <a:t>Natural resources</a:t>
            </a:r>
            <a:r>
              <a:rPr lang="en-CA" sz="2000" dirty="0"/>
              <a:t> are </a:t>
            </a:r>
            <a:r>
              <a:rPr lang="en-CA" sz="2000" b="1" dirty="0"/>
              <a:t>living organisms and ecological processes that sustain life, each possessing intrinsic value independent of human use</a:t>
            </a:r>
            <a:r>
              <a:rPr lang="en-CA" sz="2000" dirty="0"/>
              <a:t>, with humans regarded as one species among many.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00942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in rafts on a river&#10;&#10;AI-generated content may be incorrect.">
            <a:extLst>
              <a:ext uri="{FF2B5EF4-FFF2-40B4-BE49-F238E27FC236}">
                <a16:creationId xmlns:a16="http://schemas.microsoft.com/office/drawing/2014/main" id="{7F72AA94-481E-8663-5B3B-E6200FF30B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84" r="-1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1DA705-FF33-9B03-AEE0-211E68B0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Different Perspectives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E7E86-F090-BD74-C591-AFF78D1D5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Anthropocentic (human-</a:t>
            </a:r>
            <a:r>
              <a:rPr lang="en-US" sz="2000" dirty="0" err="1"/>
              <a:t>centred</a:t>
            </a:r>
            <a:r>
              <a:rPr lang="en-US" sz="2000" dirty="0"/>
              <a:t> value system)</a:t>
            </a:r>
          </a:p>
          <a:p>
            <a:pPr lvl="1"/>
            <a:r>
              <a:rPr lang="en-US" sz="2000" dirty="0"/>
              <a:t> </a:t>
            </a:r>
            <a:r>
              <a:rPr lang="en-CA" sz="2000" b="1" dirty="0"/>
              <a:t>Natural resources</a:t>
            </a:r>
            <a:r>
              <a:rPr lang="en-CA" sz="2000" dirty="0"/>
              <a:t> are </a:t>
            </a:r>
            <a:r>
              <a:rPr lang="en-CA" sz="2000" b="1" dirty="0"/>
              <a:t>components of the natural environment that humans value, appropriate, or manage for human needs and purposes</a:t>
            </a:r>
            <a:r>
              <a:rPr lang="en-CA" sz="2000" dirty="0"/>
              <a:t>, including economic production, livelihoods, security, and well-being.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2609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The good, the bad, and the ugly in palm oil (commentary)">
            <a:extLst>
              <a:ext uri="{FF2B5EF4-FFF2-40B4-BE49-F238E27FC236}">
                <a16:creationId xmlns:a16="http://schemas.microsoft.com/office/drawing/2014/main" id="{79AB2F76-5E5B-71DC-1167-6B183DB40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8" r="44" b="-1"/>
          <a:stretch>
            <a:fillRect/>
          </a:stretch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E4828E-7E82-D482-6B79-108318E6A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Crucial Insight for NRM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1689-AF48-9857-44A2-0F152904E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CA" sz="1700" dirty="0"/>
              <a:t>In </a:t>
            </a:r>
            <a:r>
              <a:rPr lang="en-CA" sz="1700" b="1" dirty="0"/>
              <a:t>real-world natural resource management</a:t>
            </a:r>
            <a:r>
              <a:rPr lang="en-CA" sz="1700" dirty="0"/>
              <a:t>, policies often </a:t>
            </a:r>
            <a:r>
              <a:rPr lang="en-CA" sz="1700" i="1" dirty="0"/>
              <a:t>blend</a:t>
            </a:r>
            <a:r>
              <a:rPr lang="en-CA" sz="1700" dirty="0"/>
              <a:t> these perspectives:</a:t>
            </a:r>
          </a:p>
          <a:p>
            <a:pPr lvl="1"/>
            <a:r>
              <a:rPr lang="en-CA" sz="1700" dirty="0"/>
              <a:t>Anthropocentric logic dominates </a:t>
            </a:r>
            <a:r>
              <a:rPr lang="en-CA" sz="1700" b="1" dirty="0"/>
              <a:t>law, economics, and permitting</a:t>
            </a:r>
            <a:endParaRPr lang="en-CA" sz="1700" dirty="0"/>
          </a:p>
          <a:p>
            <a:pPr lvl="1"/>
            <a:r>
              <a:rPr lang="en-CA" sz="1700" dirty="0"/>
              <a:t>Biocentric values surface in </a:t>
            </a:r>
            <a:r>
              <a:rPr lang="en-CA" sz="1700" b="1" dirty="0"/>
              <a:t>species-at-risk and animal welfare</a:t>
            </a:r>
            <a:endParaRPr lang="en-CA" sz="1700" dirty="0"/>
          </a:p>
          <a:p>
            <a:pPr lvl="1"/>
            <a:r>
              <a:rPr lang="en-CA" sz="1700" dirty="0" err="1"/>
              <a:t>Ecocentric</a:t>
            </a:r>
            <a:r>
              <a:rPr lang="en-CA" sz="1700" dirty="0"/>
              <a:t> thinking underpins </a:t>
            </a:r>
            <a:r>
              <a:rPr lang="en-CA" sz="1700" b="1" dirty="0"/>
              <a:t>ecosystem-based management, watershed planning, and resilience frameworks</a:t>
            </a:r>
            <a:endParaRPr lang="en-CA" sz="1700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466515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a9ee03e0-b78c-4998-8bf4-79b266b85105}" enabled="1" method="Standard" siteId="{723a5a87-f39a-4a22-9247-3fc240c01396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294</Words>
  <Application>Microsoft Macintosh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Key Definitions &amp;  Some Important Concepts</vt:lpstr>
      <vt:lpstr>Key Definitions</vt:lpstr>
      <vt:lpstr>“Natural Resources”</vt:lpstr>
      <vt:lpstr>Different Perspectives</vt:lpstr>
      <vt:lpstr>Different Perspectives</vt:lpstr>
      <vt:lpstr>Different Perspectives</vt:lpstr>
      <vt:lpstr>Crucial Insight for NRM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Larry Swatuk</dc:creator>
  <cp:lastModifiedBy>Larry Swatuk</cp:lastModifiedBy>
  <cp:revision>5</cp:revision>
  <dcterms:created xsi:type="dcterms:W3CDTF">2026-01-07T20:36:58Z</dcterms:created>
  <dcterms:modified xsi:type="dcterms:W3CDTF">2026-01-09T20:54:06Z</dcterms:modified>
</cp:coreProperties>
</file>

<file path=docProps/thumbnail.jpeg>
</file>